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9" r:id="rId4"/>
    <p:sldId id="260" r:id="rId5"/>
    <p:sldId id="261" r:id="rId6"/>
    <p:sldId id="262" r:id="rId7"/>
    <p:sldId id="266" r:id="rId8"/>
    <p:sldId id="263"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6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7890BE-F630-4D70-9359-9ECF578D46B0}"/>
              </a:ext>
            </a:extLst>
          </p:cNvPr>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a:extLst>
              <a:ext uri="{FF2B5EF4-FFF2-40B4-BE49-F238E27FC236}">
                <a16:creationId xmlns:a16="http://schemas.microsoft.com/office/drawing/2014/main" id="{315B7D9C-F4C1-4A96-8672-93BEF8EA02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a:extLst>
              <a:ext uri="{FF2B5EF4-FFF2-40B4-BE49-F238E27FC236}">
                <a16:creationId xmlns:a16="http://schemas.microsoft.com/office/drawing/2014/main" id="{0C780F5D-6697-46E8-B99A-21EAE418807B}"/>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3E02204D-3B20-41EC-9AC3-D36152604C2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6B3B120-8741-4741-A346-77EE8EA7E39B}"/>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2489709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37722B-F33D-4A35-96A5-5B97CE2ECC2A}"/>
              </a:ext>
            </a:extLst>
          </p:cNvPr>
          <p:cNvSpPr>
            <a:spLocks noGrp="1"/>
          </p:cNvSpPr>
          <p:nvPr>
            <p:ph type="title"/>
          </p:nvPr>
        </p:nvSpPr>
        <p:spPr/>
        <p:txBody>
          <a:bodyPr/>
          <a:lstStyle/>
          <a:p>
            <a:r>
              <a:rPr lang="nl-NL"/>
              <a:t>Klik om de stijl te bewerken</a:t>
            </a:r>
          </a:p>
        </p:txBody>
      </p:sp>
      <p:sp>
        <p:nvSpPr>
          <p:cNvPr id="3" name="Tijdelijke aanduiding voor verticale tekst 2">
            <a:extLst>
              <a:ext uri="{FF2B5EF4-FFF2-40B4-BE49-F238E27FC236}">
                <a16:creationId xmlns:a16="http://schemas.microsoft.com/office/drawing/2014/main" id="{EA465F8B-1F67-4E56-B2B5-46BE6C313DEE}"/>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45CDCF-BF91-49D9-B4A0-542CB0EF0731}"/>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6C707F8B-ECB0-447B-B3F8-ACE8226E73A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9FFD323-91A0-4DEC-9EFF-CCD49611F297}"/>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2875954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3774DB-B7CC-4AC6-8E7F-D8A1139E424D}"/>
              </a:ext>
            </a:extLst>
          </p:cNvPr>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a:extLst>
              <a:ext uri="{FF2B5EF4-FFF2-40B4-BE49-F238E27FC236}">
                <a16:creationId xmlns:a16="http://schemas.microsoft.com/office/drawing/2014/main" id="{BAA08CC8-40AF-42B1-894A-42021DFF46F2}"/>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479B757-3D4E-4D25-A25C-A6F28B681C6C}"/>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707FE4EA-E1C0-429E-89F0-5CB1CDAB146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222A43-9C4A-4E2C-BB64-7CD29D46332F}"/>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2070124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2098EF-FD26-4166-AE0D-30DA6F5E9E5E}"/>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E873803D-FCB6-4CFF-A271-3842D5A49697}"/>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61BB235-1A1D-4050-9112-9863F0350E28}"/>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F5D1BC3B-21E6-4393-B1FE-BB4A8058D45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39105F0-F182-4A78-94BE-3A6E38181884}"/>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36216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9359E5-82D6-42E2-B303-2247C3BF47F1}"/>
              </a:ext>
            </a:extLst>
          </p:cNvPr>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a:extLst>
              <a:ext uri="{FF2B5EF4-FFF2-40B4-BE49-F238E27FC236}">
                <a16:creationId xmlns:a16="http://schemas.microsoft.com/office/drawing/2014/main" id="{797795FE-6838-40EB-8C33-19FD04CDE2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D14B8EF4-4CAD-4A55-98E9-6A1651A86904}"/>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50382899-BDB7-455B-AB91-881528EC835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AF23031-2D26-4220-95A6-B06D81E96D5C}"/>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3746177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0C4230-481D-45B0-ADBB-5CA6B5FCD1FE}"/>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0DC46965-956F-4B28-BD8B-8A04BF59BE1C}"/>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102FDC2-F835-4E39-A7D1-40542BE86E4E}"/>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BB95AE7-EA61-40EA-824D-419C277D1881}"/>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6" name="Tijdelijke aanduiding voor voettekst 5">
            <a:extLst>
              <a:ext uri="{FF2B5EF4-FFF2-40B4-BE49-F238E27FC236}">
                <a16:creationId xmlns:a16="http://schemas.microsoft.com/office/drawing/2014/main" id="{30787E9B-9F1F-451E-ABF0-CC7CF73368A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E76144C-A2D3-4D64-B79D-9650D7A30EE4}"/>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736498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6E58F4-BB19-4412-9D5A-67DBD35A4EC7}"/>
              </a:ext>
            </a:extLst>
          </p:cNvPr>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a:extLst>
              <a:ext uri="{FF2B5EF4-FFF2-40B4-BE49-F238E27FC236}">
                <a16:creationId xmlns:a16="http://schemas.microsoft.com/office/drawing/2014/main" id="{D5CCCEDC-C4DD-44F8-AA97-702031BA5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62115771-0D0B-438C-B801-EAEC0F5A27A4}"/>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20D979F-022D-4F31-A49D-4E93CDFD24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922B4121-73D5-43D8-9BAD-3F631BEB0C1D}"/>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7C0EC3D-D0CB-4B44-A3A6-888EE6994692}"/>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8" name="Tijdelijke aanduiding voor voettekst 7">
            <a:extLst>
              <a:ext uri="{FF2B5EF4-FFF2-40B4-BE49-F238E27FC236}">
                <a16:creationId xmlns:a16="http://schemas.microsoft.com/office/drawing/2014/main" id="{14B77E24-F478-49AA-A85D-6E1CACDD7DF1}"/>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CF4DB68-FE84-451B-B61E-97659331BC2C}"/>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1269153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502BA9-3F78-4B2B-A822-04E165DBC47C}"/>
              </a:ext>
            </a:extLst>
          </p:cNvPr>
          <p:cNvSpPr>
            <a:spLocks noGrp="1"/>
          </p:cNvSpPr>
          <p:nvPr>
            <p:ph type="title"/>
          </p:nvPr>
        </p:nvSpPr>
        <p:spPr/>
        <p:txBody>
          <a:bodyPr/>
          <a:lstStyle/>
          <a:p>
            <a:r>
              <a:rPr lang="nl-NL"/>
              <a:t>Klik om de stijl te bewerken</a:t>
            </a:r>
          </a:p>
        </p:txBody>
      </p:sp>
      <p:sp>
        <p:nvSpPr>
          <p:cNvPr id="3" name="Tijdelijke aanduiding voor datum 2">
            <a:extLst>
              <a:ext uri="{FF2B5EF4-FFF2-40B4-BE49-F238E27FC236}">
                <a16:creationId xmlns:a16="http://schemas.microsoft.com/office/drawing/2014/main" id="{B96624C8-CE40-4202-A12C-1B3ACA34D400}"/>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4" name="Tijdelijke aanduiding voor voettekst 3">
            <a:extLst>
              <a:ext uri="{FF2B5EF4-FFF2-40B4-BE49-F238E27FC236}">
                <a16:creationId xmlns:a16="http://schemas.microsoft.com/office/drawing/2014/main" id="{36EA1961-51ED-412E-9602-36A39983CCF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D5FA2A4-D139-4FAB-8259-9E2D43DCA8F7}"/>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2008872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A40A834-11B7-42E4-9F64-9F41BE10C4D4}"/>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3" name="Tijdelijke aanduiding voor voettekst 2">
            <a:extLst>
              <a:ext uri="{FF2B5EF4-FFF2-40B4-BE49-F238E27FC236}">
                <a16:creationId xmlns:a16="http://schemas.microsoft.com/office/drawing/2014/main" id="{0064C97E-F6D8-4EE1-8A27-467963A3310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36FB697-E124-4F63-979B-337044E65A7F}"/>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3660021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AA1BA2-1F21-4F27-9F64-E635363506EC}"/>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a:extLst>
              <a:ext uri="{FF2B5EF4-FFF2-40B4-BE49-F238E27FC236}">
                <a16:creationId xmlns:a16="http://schemas.microsoft.com/office/drawing/2014/main" id="{0F596B69-4D33-432E-8881-F5465DA21D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7FE1F906-D980-46F1-B2C1-C10FE742FA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291AC0A-6071-41C6-BA79-0B3EE45B5A1A}"/>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6" name="Tijdelijke aanduiding voor voettekst 5">
            <a:extLst>
              <a:ext uri="{FF2B5EF4-FFF2-40B4-BE49-F238E27FC236}">
                <a16:creationId xmlns:a16="http://schemas.microsoft.com/office/drawing/2014/main" id="{61BF4027-31E2-49B2-9180-0C93123C012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A8BD0E8-9AD3-4C38-9E97-ADBFD49BD77C}"/>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3615736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5B63A-D742-4CD2-9DB9-1EF41D182210}"/>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a:extLst>
              <a:ext uri="{FF2B5EF4-FFF2-40B4-BE49-F238E27FC236}">
                <a16:creationId xmlns:a16="http://schemas.microsoft.com/office/drawing/2014/main" id="{6DF2B7DF-9F3B-4AD3-9AC6-3A68ADDC97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4DB04A9-49BA-4E1D-9B0F-C3270EBE47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B666D33-3764-4465-BD49-07323D62F4FE}"/>
              </a:ext>
            </a:extLst>
          </p:cNvPr>
          <p:cNvSpPr>
            <a:spLocks noGrp="1"/>
          </p:cNvSpPr>
          <p:nvPr>
            <p:ph type="dt" sz="half" idx="10"/>
          </p:nvPr>
        </p:nvSpPr>
        <p:spPr/>
        <p:txBody>
          <a:bodyPr/>
          <a:lstStyle/>
          <a:p>
            <a:fld id="{300E6FBA-8BDD-4517-B758-434C812C34C9}" type="datetimeFigureOut">
              <a:rPr lang="nl-NL" smtClean="0"/>
              <a:t>23-4-2018</a:t>
            </a:fld>
            <a:endParaRPr lang="nl-NL"/>
          </a:p>
        </p:txBody>
      </p:sp>
      <p:sp>
        <p:nvSpPr>
          <p:cNvPr id="6" name="Tijdelijke aanduiding voor voettekst 5">
            <a:extLst>
              <a:ext uri="{FF2B5EF4-FFF2-40B4-BE49-F238E27FC236}">
                <a16:creationId xmlns:a16="http://schemas.microsoft.com/office/drawing/2014/main" id="{7C130198-E7E2-4AD9-92D9-8421D0C9B4E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CE5AFF5-5C3F-4913-B4B2-037D1DE49D93}"/>
              </a:ext>
            </a:extLst>
          </p:cNvPr>
          <p:cNvSpPr>
            <a:spLocks noGrp="1"/>
          </p:cNvSpPr>
          <p:nvPr>
            <p:ph type="sldNum" sz="quarter" idx="12"/>
          </p:nvPr>
        </p:nvSpPr>
        <p:spPr/>
        <p:txBody>
          <a:bodyPr/>
          <a:lstStyle/>
          <a:p>
            <a:fld id="{DBAE10E1-9ED5-40E1-BFB5-93D0B93E1A82}" type="slidenum">
              <a:rPr lang="nl-NL" smtClean="0"/>
              <a:t>‹nr.›</a:t>
            </a:fld>
            <a:endParaRPr lang="nl-NL"/>
          </a:p>
        </p:txBody>
      </p:sp>
    </p:spTree>
    <p:extLst>
      <p:ext uri="{BB962C8B-B14F-4D97-AF65-F5344CB8AC3E}">
        <p14:creationId xmlns:p14="http://schemas.microsoft.com/office/powerpoint/2010/main" val="883087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6B6DE27-3661-40D4-9FE1-A0D8F0089A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a:extLst>
              <a:ext uri="{FF2B5EF4-FFF2-40B4-BE49-F238E27FC236}">
                <a16:creationId xmlns:a16="http://schemas.microsoft.com/office/drawing/2014/main" id="{A6E552E1-8E80-4B94-B4CC-7BCD53CEAD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1DD9EDD-6B8A-49AF-91D9-7195BEAD9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0E6FBA-8BDD-4517-B758-434C812C34C9}" type="datetimeFigureOut">
              <a:rPr lang="nl-NL" smtClean="0"/>
              <a:t>23-4-2018</a:t>
            </a:fld>
            <a:endParaRPr lang="nl-NL"/>
          </a:p>
        </p:txBody>
      </p:sp>
      <p:sp>
        <p:nvSpPr>
          <p:cNvPr id="5" name="Tijdelijke aanduiding voor voettekst 4">
            <a:extLst>
              <a:ext uri="{FF2B5EF4-FFF2-40B4-BE49-F238E27FC236}">
                <a16:creationId xmlns:a16="http://schemas.microsoft.com/office/drawing/2014/main" id="{AA2195B5-FDF5-4677-A54B-807D7FF35E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3C82AA7-6719-4DC4-A8AC-358A93FD4D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E10E1-9ED5-40E1-BFB5-93D0B93E1A82}" type="slidenum">
              <a:rPr lang="nl-NL" smtClean="0"/>
              <a:t>‹nr.›</a:t>
            </a:fld>
            <a:endParaRPr lang="nl-NL"/>
          </a:p>
        </p:txBody>
      </p:sp>
    </p:spTree>
    <p:extLst>
      <p:ext uri="{BB962C8B-B14F-4D97-AF65-F5344CB8AC3E}">
        <p14:creationId xmlns:p14="http://schemas.microsoft.com/office/powerpoint/2010/main" val="3011700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jVY9hBShtzc&amp;feature=youtu.b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6DD708-5609-46DB-930C-B764000B184D}"/>
              </a:ext>
            </a:extLst>
          </p:cNvPr>
          <p:cNvSpPr>
            <a:spLocks noGrp="1"/>
          </p:cNvSpPr>
          <p:nvPr>
            <p:ph type="ctrTitle"/>
          </p:nvPr>
        </p:nvSpPr>
        <p:spPr/>
        <p:txBody>
          <a:bodyPr/>
          <a:lstStyle/>
          <a:p>
            <a:r>
              <a:rPr lang="nl-NL" dirty="0"/>
              <a:t>Loopbaan en burgerschap </a:t>
            </a:r>
            <a:br>
              <a:rPr lang="nl-NL" dirty="0"/>
            </a:br>
            <a:r>
              <a:rPr lang="nl-NL" dirty="0"/>
              <a:t>les 3</a:t>
            </a:r>
          </a:p>
        </p:txBody>
      </p:sp>
      <p:sp>
        <p:nvSpPr>
          <p:cNvPr id="3" name="Ondertitel 2">
            <a:extLst>
              <a:ext uri="{FF2B5EF4-FFF2-40B4-BE49-F238E27FC236}">
                <a16:creationId xmlns:a16="http://schemas.microsoft.com/office/drawing/2014/main" id="{A9239538-7B0A-43A4-BB78-C232FBFC784C}"/>
              </a:ext>
            </a:extLst>
          </p:cNvPr>
          <p:cNvSpPr>
            <a:spLocks noGrp="1"/>
          </p:cNvSpPr>
          <p:nvPr>
            <p:ph type="subTitle" idx="1"/>
          </p:nvPr>
        </p:nvSpPr>
        <p:spPr/>
        <p:txBody>
          <a:bodyPr/>
          <a:lstStyle/>
          <a:p>
            <a:endParaRPr lang="nl-NL" dirty="0"/>
          </a:p>
          <a:p>
            <a:endParaRPr lang="nl-NL" dirty="0"/>
          </a:p>
          <a:p>
            <a:r>
              <a:rPr lang="nl-NL" dirty="0"/>
              <a:t>13 maart 2018</a:t>
            </a:r>
          </a:p>
        </p:txBody>
      </p:sp>
    </p:spTree>
    <p:extLst>
      <p:ext uri="{BB962C8B-B14F-4D97-AF65-F5344CB8AC3E}">
        <p14:creationId xmlns:p14="http://schemas.microsoft.com/office/powerpoint/2010/main" val="450273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7AB68-94A3-4ABA-99A5-DCE4A1EF8BEA}"/>
              </a:ext>
            </a:extLst>
          </p:cNvPr>
          <p:cNvSpPr>
            <a:spLocks noGrp="1"/>
          </p:cNvSpPr>
          <p:nvPr>
            <p:ph type="title"/>
          </p:nvPr>
        </p:nvSpPr>
        <p:spPr/>
        <p:txBody>
          <a:bodyPr/>
          <a:lstStyle/>
          <a:p>
            <a:r>
              <a:rPr lang="nl-NL" dirty="0"/>
              <a:t>Programma van vandaag</a:t>
            </a:r>
          </a:p>
        </p:txBody>
      </p:sp>
      <p:sp>
        <p:nvSpPr>
          <p:cNvPr id="3" name="Tijdelijke aanduiding voor inhoud 2">
            <a:extLst>
              <a:ext uri="{FF2B5EF4-FFF2-40B4-BE49-F238E27FC236}">
                <a16:creationId xmlns:a16="http://schemas.microsoft.com/office/drawing/2014/main" id="{F5FF13FC-FF35-4127-9812-ED9FD8B6BF6B}"/>
              </a:ext>
            </a:extLst>
          </p:cNvPr>
          <p:cNvSpPr>
            <a:spLocks noGrp="1"/>
          </p:cNvSpPr>
          <p:nvPr>
            <p:ph idx="1"/>
          </p:nvPr>
        </p:nvSpPr>
        <p:spPr/>
        <p:txBody>
          <a:bodyPr>
            <a:normAutofit fontScale="85000" lnSpcReduction="20000"/>
          </a:bodyPr>
          <a:lstStyle/>
          <a:p>
            <a:r>
              <a:rPr lang="nl-NL" dirty="0"/>
              <a:t>A&amp;A registratie</a:t>
            </a:r>
          </a:p>
          <a:p>
            <a:endParaRPr lang="nl-NL" dirty="0"/>
          </a:p>
          <a:p>
            <a:r>
              <a:rPr lang="nl-NL" dirty="0"/>
              <a:t>Activiteiten door klasgenoten</a:t>
            </a:r>
          </a:p>
          <a:p>
            <a:endParaRPr lang="nl-NL" dirty="0"/>
          </a:p>
          <a:p>
            <a:r>
              <a:rPr lang="nl-NL" dirty="0"/>
              <a:t>Theorie over feedback geven</a:t>
            </a:r>
          </a:p>
          <a:p>
            <a:endParaRPr lang="nl-NL" dirty="0"/>
          </a:p>
          <a:p>
            <a:r>
              <a:rPr lang="nl-NL" dirty="0"/>
              <a:t>Filmpje</a:t>
            </a:r>
          </a:p>
          <a:p>
            <a:endParaRPr lang="nl-NL" dirty="0"/>
          </a:p>
          <a:p>
            <a:r>
              <a:rPr lang="nl-NL" dirty="0"/>
              <a:t>Oefening</a:t>
            </a:r>
          </a:p>
          <a:p>
            <a:endParaRPr lang="nl-NL" dirty="0"/>
          </a:p>
          <a:p>
            <a:r>
              <a:rPr lang="nl-NL" dirty="0"/>
              <a:t>Afsluiting</a:t>
            </a:r>
          </a:p>
        </p:txBody>
      </p:sp>
    </p:spTree>
    <p:extLst>
      <p:ext uri="{BB962C8B-B14F-4D97-AF65-F5344CB8AC3E}">
        <p14:creationId xmlns:p14="http://schemas.microsoft.com/office/powerpoint/2010/main" val="3768094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AA208F-9479-4D91-B93A-FAA8E45DB6E3}"/>
              </a:ext>
            </a:extLst>
          </p:cNvPr>
          <p:cNvSpPr>
            <a:spLocks noGrp="1"/>
          </p:cNvSpPr>
          <p:nvPr>
            <p:ph type="title"/>
          </p:nvPr>
        </p:nvSpPr>
        <p:spPr/>
        <p:txBody>
          <a:bodyPr/>
          <a:lstStyle/>
          <a:p>
            <a:r>
              <a:rPr lang="nl-NL" dirty="0"/>
              <a:t>Feedback geven de 4 G’s</a:t>
            </a:r>
          </a:p>
        </p:txBody>
      </p:sp>
      <p:sp>
        <p:nvSpPr>
          <p:cNvPr id="3" name="Tijdelijke aanduiding voor inhoud 2">
            <a:extLst>
              <a:ext uri="{FF2B5EF4-FFF2-40B4-BE49-F238E27FC236}">
                <a16:creationId xmlns:a16="http://schemas.microsoft.com/office/drawing/2014/main" id="{22208846-5190-4BFC-8EAC-E657A6F9C042}"/>
              </a:ext>
            </a:extLst>
          </p:cNvPr>
          <p:cNvSpPr>
            <a:spLocks noGrp="1"/>
          </p:cNvSpPr>
          <p:nvPr>
            <p:ph idx="1"/>
          </p:nvPr>
        </p:nvSpPr>
        <p:spPr/>
        <p:txBody>
          <a:bodyPr>
            <a:normAutofit fontScale="70000" lnSpcReduction="20000"/>
          </a:bodyPr>
          <a:lstStyle/>
          <a:p>
            <a:pPr fontAlgn="base"/>
            <a:r>
              <a:rPr lang="nl-NL" b="1" dirty="0"/>
              <a:t>Gedrag</a:t>
            </a:r>
            <a:r>
              <a:rPr lang="en-US" dirty="0"/>
              <a:t>​</a:t>
            </a:r>
            <a:br>
              <a:rPr lang="en-US" dirty="0"/>
            </a:br>
            <a:r>
              <a:rPr lang="nl-NL" dirty="0"/>
              <a:t>Beschrijf het gedrag van de ander op objectieve manier. Hierbij horen zinnen als “ik zie dat je…” en “ik hoor jou zeggen dat…”</a:t>
            </a:r>
            <a:r>
              <a:rPr lang="en-US" dirty="0"/>
              <a:t>​</a:t>
            </a:r>
            <a:br>
              <a:rPr lang="en-US" dirty="0"/>
            </a:br>
            <a:r>
              <a:rPr lang="nl-NL" dirty="0"/>
              <a:t> </a:t>
            </a:r>
            <a:r>
              <a:rPr lang="en-US" dirty="0"/>
              <a:t>​</a:t>
            </a:r>
          </a:p>
          <a:p>
            <a:pPr fontAlgn="base"/>
            <a:r>
              <a:rPr lang="nl-NL" b="1" dirty="0"/>
              <a:t>Gevoel</a:t>
            </a:r>
            <a:r>
              <a:rPr lang="en-US" dirty="0"/>
              <a:t>​</a:t>
            </a:r>
            <a:br>
              <a:rPr lang="en-US" dirty="0"/>
            </a:br>
            <a:r>
              <a:rPr lang="nl-NL" dirty="0"/>
              <a:t>De tweede G staat voor gevoel. Welk gevoel roept het gedrag van je studiegenoot of collega bij jou op? Voorbeelden hiervan zijn: “Dat vind ik erg vervelend” of “Daarmee maak je mij óók onzeker.”</a:t>
            </a:r>
            <a:r>
              <a:rPr lang="en-US" dirty="0"/>
              <a:t>​</a:t>
            </a:r>
            <a:br>
              <a:rPr lang="en-US" dirty="0"/>
            </a:br>
            <a:r>
              <a:rPr lang="nl-NL" dirty="0"/>
              <a:t> </a:t>
            </a:r>
            <a:r>
              <a:rPr lang="en-US" dirty="0"/>
              <a:t>​</a:t>
            </a:r>
          </a:p>
          <a:p>
            <a:pPr fontAlgn="base"/>
            <a:r>
              <a:rPr lang="nl-NL" b="1" dirty="0"/>
              <a:t>Gevolg van gedrag</a:t>
            </a:r>
            <a:r>
              <a:rPr lang="en-US" dirty="0"/>
              <a:t>​</a:t>
            </a:r>
            <a:br>
              <a:rPr lang="en-US" dirty="0"/>
            </a:br>
            <a:r>
              <a:rPr lang="nl-NL" dirty="0"/>
              <a:t>Na het benoemen van het gedrag in stap 1, laat je de persoon weten wat het gevolg daarvan is, welke indruk je daarbij krijgt. Bijvoorbeeld: “Ik krijg hierdoor het idee dat…” of “mensen kunnen dit verkeerd opvatten.”</a:t>
            </a:r>
            <a:r>
              <a:rPr lang="en-US" dirty="0"/>
              <a:t>​</a:t>
            </a:r>
            <a:br>
              <a:rPr lang="en-US" dirty="0"/>
            </a:br>
            <a:r>
              <a:rPr lang="nl-NL" dirty="0"/>
              <a:t> </a:t>
            </a:r>
            <a:r>
              <a:rPr lang="en-US" dirty="0"/>
              <a:t>​</a:t>
            </a:r>
          </a:p>
          <a:p>
            <a:pPr fontAlgn="base"/>
            <a:r>
              <a:rPr lang="nl-NL" b="1" dirty="0"/>
              <a:t>Gewenst gedrag</a:t>
            </a:r>
            <a:r>
              <a:rPr lang="en-US" dirty="0"/>
              <a:t>​</a:t>
            </a:r>
            <a:br>
              <a:rPr lang="en-US" dirty="0"/>
            </a:br>
            <a:r>
              <a:rPr lang="nl-NL" dirty="0"/>
              <a:t>Tijdens de vierde stap geef je aan welk gedrag gewenst is, zonder stil te staan bij het ongewenste gedrag: “Ik vind het belangrijk dat we op één lijn zetten. Geef het aan als je ergens niet mee eens bent, dan kunnen we proberen tot een compromis te komen.”</a:t>
            </a:r>
            <a:r>
              <a:rPr lang="en-US" dirty="0"/>
              <a:t>​</a:t>
            </a:r>
          </a:p>
          <a:p>
            <a:endParaRPr lang="nl-NL" dirty="0"/>
          </a:p>
        </p:txBody>
      </p:sp>
    </p:spTree>
    <p:extLst>
      <p:ext uri="{BB962C8B-B14F-4D97-AF65-F5344CB8AC3E}">
        <p14:creationId xmlns:p14="http://schemas.microsoft.com/office/powerpoint/2010/main" val="289343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309E42-CE20-472E-9417-E1C5C6F33730}"/>
              </a:ext>
            </a:extLst>
          </p:cNvPr>
          <p:cNvSpPr>
            <a:spLocks noGrp="1"/>
          </p:cNvSpPr>
          <p:nvPr>
            <p:ph type="title"/>
          </p:nvPr>
        </p:nvSpPr>
        <p:spPr/>
        <p:txBody>
          <a:bodyPr/>
          <a:lstStyle/>
          <a:p>
            <a:r>
              <a:rPr lang="nl-NL" dirty="0"/>
              <a:t>Feedback ontvangen</a:t>
            </a:r>
          </a:p>
        </p:txBody>
      </p:sp>
      <p:sp>
        <p:nvSpPr>
          <p:cNvPr id="3" name="Tijdelijke aanduiding voor inhoud 2">
            <a:extLst>
              <a:ext uri="{FF2B5EF4-FFF2-40B4-BE49-F238E27FC236}">
                <a16:creationId xmlns:a16="http://schemas.microsoft.com/office/drawing/2014/main" id="{F30D37A4-F693-4993-86A4-19B52E31563E}"/>
              </a:ext>
            </a:extLst>
          </p:cNvPr>
          <p:cNvSpPr>
            <a:spLocks noGrp="1"/>
          </p:cNvSpPr>
          <p:nvPr>
            <p:ph idx="1"/>
          </p:nvPr>
        </p:nvSpPr>
        <p:spPr>
          <a:xfrm>
            <a:off x="838200" y="1825624"/>
            <a:ext cx="10515600" cy="5032375"/>
          </a:xfrm>
        </p:spPr>
        <p:txBody>
          <a:bodyPr>
            <a:normAutofit fontScale="47500" lnSpcReduction="20000"/>
          </a:bodyPr>
          <a:lstStyle/>
          <a:p>
            <a:pPr fontAlgn="base"/>
            <a:r>
              <a:rPr lang="nl-NL" sz="3800" b="1" dirty="0"/>
              <a:t>Regel 1: Luister actief</a:t>
            </a:r>
            <a:r>
              <a:rPr lang="en-US" sz="3800" dirty="0"/>
              <a:t>​</a:t>
            </a:r>
          </a:p>
          <a:p>
            <a:pPr fontAlgn="base"/>
            <a:r>
              <a:rPr lang="nl-NL" sz="3800" dirty="0"/>
              <a:t>Zorg als ontvanger van de feedback ervoor dat je actief luistert en dit met je lichaamstaal duidelijk maakt. Laat zien dat je aandacht hebt voor degene die jou feedback geeft.</a:t>
            </a:r>
            <a:r>
              <a:rPr lang="en-US" sz="3800" dirty="0"/>
              <a:t>​</a:t>
            </a:r>
          </a:p>
          <a:p>
            <a:pPr fontAlgn="base"/>
            <a:r>
              <a:rPr lang="nl-NL" sz="3800" b="1" dirty="0"/>
              <a:t>Regel 2: Vraag om uitleg</a:t>
            </a:r>
            <a:r>
              <a:rPr lang="en-US" sz="3800" dirty="0"/>
              <a:t>​</a:t>
            </a:r>
          </a:p>
          <a:p>
            <a:pPr fontAlgn="base"/>
            <a:r>
              <a:rPr lang="nl-NL" sz="3800" dirty="0"/>
              <a:t>Waarom zegt en vindt de ander dit? Schiet niet in de verdediging maar verplaats je in je gesprekspartner. Vraag door totdat je precies begrijpt wat hij of zij bedoelt.</a:t>
            </a:r>
            <a:r>
              <a:rPr lang="en-US" sz="3800" dirty="0"/>
              <a:t>​</a:t>
            </a:r>
          </a:p>
          <a:p>
            <a:pPr fontAlgn="base"/>
            <a:r>
              <a:rPr lang="nl-NL" sz="3800" b="1" dirty="0"/>
              <a:t>Regel 3: Bedank je gesprekspartner</a:t>
            </a:r>
            <a:r>
              <a:rPr lang="en-US" sz="3800" dirty="0"/>
              <a:t>​</a:t>
            </a:r>
          </a:p>
          <a:p>
            <a:pPr fontAlgn="base"/>
            <a:r>
              <a:rPr lang="nl-NL" sz="3800" dirty="0"/>
              <a:t>Feedback is erg waardevol omdat het jou een kans geeft je gewoonten en werkwijzen te verbeteren. “Ik was me er niet van bewust dat jij hier zoveel last van had. Dankjewel voor dit inzicht, ik zal ermee aan de slag gaan.”</a:t>
            </a:r>
            <a:r>
              <a:rPr lang="en-US" sz="3800" dirty="0"/>
              <a:t>​</a:t>
            </a:r>
          </a:p>
          <a:p>
            <a:pPr fontAlgn="base"/>
            <a:r>
              <a:rPr lang="nl-NL" sz="3800" b="1" dirty="0"/>
              <a:t>Regel 4: Verwerk de feedback</a:t>
            </a:r>
            <a:r>
              <a:rPr lang="en-US" sz="3800" dirty="0"/>
              <a:t>​</a:t>
            </a:r>
          </a:p>
          <a:p>
            <a:pPr fontAlgn="base"/>
            <a:r>
              <a:rPr lang="nl-NL" sz="3800" dirty="0"/>
              <a:t>Je hoeft niet direct te reageren op de kritiek. Bedenk eerst wat je ervan vindt, welk gedeelte van de feedback je wenst te gebruiken en welk gedeelte je gaat negeren. Vraag je gesprekspartner welke verandering van jouw gedrag hij of zij wenst, voordat je besluit</a:t>
            </a:r>
            <a:r>
              <a:rPr lang="en-US" sz="3800" dirty="0"/>
              <a:t>​</a:t>
            </a:r>
          </a:p>
          <a:p>
            <a:pPr fontAlgn="base"/>
            <a:r>
              <a:rPr lang="nl-NL" sz="3800" b="1" dirty="0"/>
              <a:t>Regel 5: Onderneem actie</a:t>
            </a:r>
            <a:r>
              <a:rPr lang="en-US" sz="3800" dirty="0"/>
              <a:t>​</a:t>
            </a:r>
          </a:p>
          <a:p>
            <a:pPr fontAlgn="base"/>
            <a:r>
              <a:rPr lang="nl-NL" sz="3800" dirty="0"/>
              <a:t>Bij feedback ontvangen is de laatste regel het ondernemen van actie. Wat doe je met de feedback? Gebruik je al het commentaar of zijn er gedeelten waar je niets mee kunt? In het laatste geval dien je dit ook mede te delen: “Ik heb je feedback gehoord en bent het niet eens met jouw observaties over…”</a:t>
            </a:r>
            <a:r>
              <a:rPr lang="en-US" sz="3800" dirty="0"/>
              <a:t>​</a:t>
            </a:r>
            <a:endParaRPr lang="nl-NL" sz="3800" dirty="0"/>
          </a:p>
          <a:p>
            <a:endParaRPr lang="nl-NL" dirty="0"/>
          </a:p>
        </p:txBody>
      </p:sp>
    </p:spTree>
    <p:extLst>
      <p:ext uri="{BB962C8B-B14F-4D97-AF65-F5344CB8AC3E}">
        <p14:creationId xmlns:p14="http://schemas.microsoft.com/office/powerpoint/2010/main" val="1481847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D526CB-EDEF-4EA8-8406-26FE58629AF5}"/>
              </a:ext>
            </a:extLst>
          </p:cNvPr>
          <p:cNvSpPr>
            <a:spLocks noGrp="1"/>
          </p:cNvSpPr>
          <p:nvPr>
            <p:ph type="title"/>
          </p:nvPr>
        </p:nvSpPr>
        <p:spPr/>
        <p:txBody>
          <a:bodyPr/>
          <a:lstStyle/>
          <a:p>
            <a:r>
              <a:rPr lang="nl-NL" dirty="0"/>
              <a:t>Slechte voorbeelden</a:t>
            </a:r>
          </a:p>
        </p:txBody>
      </p:sp>
      <p:sp>
        <p:nvSpPr>
          <p:cNvPr id="3" name="Tijdelijke aanduiding voor inhoud 2">
            <a:extLst>
              <a:ext uri="{FF2B5EF4-FFF2-40B4-BE49-F238E27FC236}">
                <a16:creationId xmlns:a16="http://schemas.microsoft.com/office/drawing/2014/main" id="{AD1F426D-D07A-4A77-BA3E-30B30BAB659F}"/>
              </a:ext>
            </a:extLst>
          </p:cNvPr>
          <p:cNvSpPr>
            <a:spLocks noGrp="1"/>
          </p:cNvSpPr>
          <p:nvPr>
            <p:ph idx="1"/>
          </p:nvPr>
        </p:nvSpPr>
        <p:spPr/>
        <p:txBody>
          <a:bodyPr/>
          <a:lstStyle/>
          <a:p>
            <a:r>
              <a:rPr lang="nl-NL" dirty="0"/>
              <a:t>Schrijf mee. Wat gaat er niet goed?</a:t>
            </a:r>
          </a:p>
          <a:p>
            <a:endParaRPr lang="nl-NL" dirty="0"/>
          </a:p>
          <a:p>
            <a:r>
              <a:rPr lang="nl-NL" dirty="0">
                <a:hlinkClick r:id="rId2"/>
              </a:rPr>
              <a:t>https://www.youtube.com/watch?v=jVY9hBShtzc&amp;feature=youtu.be</a:t>
            </a:r>
            <a:endParaRPr lang="nl-NL" dirty="0"/>
          </a:p>
          <a:p>
            <a:pPr marL="0" indent="0">
              <a:buNone/>
            </a:pPr>
            <a:r>
              <a:rPr lang="nl-NL" dirty="0"/>
              <a:t> </a:t>
            </a:r>
          </a:p>
        </p:txBody>
      </p:sp>
    </p:spTree>
    <p:extLst>
      <p:ext uri="{BB962C8B-B14F-4D97-AF65-F5344CB8AC3E}">
        <p14:creationId xmlns:p14="http://schemas.microsoft.com/office/powerpoint/2010/main" val="2124719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78BAE5-770F-4464-BA11-664A6D455E08}"/>
              </a:ext>
            </a:extLst>
          </p:cNvPr>
          <p:cNvSpPr>
            <a:spLocks noGrp="1"/>
          </p:cNvSpPr>
          <p:nvPr>
            <p:ph type="title"/>
          </p:nvPr>
        </p:nvSpPr>
        <p:spPr/>
        <p:txBody>
          <a:bodyPr/>
          <a:lstStyle/>
          <a:p>
            <a:r>
              <a:rPr lang="nl-NL" dirty="0"/>
              <a:t>Oefenen in de klas</a:t>
            </a:r>
          </a:p>
        </p:txBody>
      </p:sp>
      <p:sp>
        <p:nvSpPr>
          <p:cNvPr id="3" name="Tijdelijke aanduiding voor inhoud 2">
            <a:extLst>
              <a:ext uri="{FF2B5EF4-FFF2-40B4-BE49-F238E27FC236}">
                <a16:creationId xmlns:a16="http://schemas.microsoft.com/office/drawing/2014/main" id="{DA4D046B-2BFB-46F2-AE2D-7A571D410891}"/>
              </a:ext>
            </a:extLst>
          </p:cNvPr>
          <p:cNvSpPr>
            <a:spLocks noGrp="1"/>
          </p:cNvSpPr>
          <p:nvPr>
            <p:ph idx="1"/>
          </p:nvPr>
        </p:nvSpPr>
        <p:spPr/>
        <p:txBody>
          <a:bodyPr/>
          <a:lstStyle/>
          <a:p>
            <a:r>
              <a:rPr lang="nl-NL" i="1" dirty="0"/>
              <a:t>Gedrag:</a:t>
            </a:r>
          </a:p>
          <a:p>
            <a:pPr marL="0" indent="0">
              <a:buNone/>
            </a:pPr>
            <a:r>
              <a:rPr lang="nl-NL" i="1" dirty="0"/>
              <a:t>Ga met zijn tweeën tegenover elkaar zitten. De eerste ronde: de een bekijkt de ander en verwoordt een minuut lang wat hij voor gedrag bij de ander ziet en/of hoort. Bijvoorbeeld: “Ik zie je met je ogen knipperen.” “Ik hoor je zuchten.” “Ik zie dat je je ene been over je andere slaat,” enzovoorts. Alleen maar waarnemingen. Degene die geobserveerd wordt, zegt niets, behalve als de ander de fout ingaat. Dan kan die het opnieuw proberen.</a:t>
            </a:r>
            <a:endParaRPr lang="nl-NL" dirty="0"/>
          </a:p>
        </p:txBody>
      </p:sp>
    </p:spTree>
    <p:extLst>
      <p:ext uri="{BB962C8B-B14F-4D97-AF65-F5344CB8AC3E}">
        <p14:creationId xmlns:p14="http://schemas.microsoft.com/office/powerpoint/2010/main" val="697828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23843D-32E7-443B-807F-9D31B3EA25CD}"/>
              </a:ext>
            </a:extLst>
          </p:cNvPr>
          <p:cNvSpPr>
            <a:spLocks noGrp="1"/>
          </p:cNvSpPr>
          <p:nvPr>
            <p:ph type="title"/>
          </p:nvPr>
        </p:nvSpPr>
        <p:spPr/>
        <p:txBody>
          <a:bodyPr/>
          <a:lstStyle/>
          <a:p>
            <a:r>
              <a:rPr lang="nl-NL" dirty="0"/>
              <a:t>Oefenen in de klas</a:t>
            </a:r>
          </a:p>
        </p:txBody>
      </p:sp>
      <p:sp>
        <p:nvSpPr>
          <p:cNvPr id="3" name="Tijdelijke aanduiding voor inhoud 2">
            <a:extLst>
              <a:ext uri="{FF2B5EF4-FFF2-40B4-BE49-F238E27FC236}">
                <a16:creationId xmlns:a16="http://schemas.microsoft.com/office/drawing/2014/main" id="{D855D826-3DFE-47B9-82D4-EF7D8A29DBFC}"/>
              </a:ext>
            </a:extLst>
          </p:cNvPr>
          <p:cNvSpPr>
            <a:spLocks noGrp="1"/>
          </p:cNvSpPr>
          <p:nvPr>
            <p:ph idx="1"/>
          </p:nvPr>
        </p:nvSpPr>
        <p:spPr/>
        <p:txBody>
          <a:bodyPr/>
          <a:lstStyle/>
          <a:p>
            <a:r>
              <a:rPr lang="nl-NL" dirty="0"/>
              <a:t>Gevoel:</a:t>
            </a:r>
          </a:p>
          <a:p>
            <a:pPr marL="0" indent="0">
              <a:buNone/>
            </a:pPr>
            <a:r>
              <a:rPr lang="nl-NL" i="1" dirty="0"/>
              <a:t>In de tweede minuut benoem je eerst wat je ziet en daarna vertel je wat het effect daarvan op jou is. Bijvoorbeeld: “Ik zie je met je ogen knipperen. Ik word er ongedurig van.” “Ik hoor je zuchten. Ik voel met je mee, want ik vind het ook een gedoe!” “Ik zie dat je je ene been over je andere slaat. Ik voel hier helemaal niets bij, ik weet niet wat ik zou moeten voelen.” Desgewenst wissel je van rol, na de twee rondes.</a:t>
            </a:r>
            <a:endParaRPr lang="nl-NL" dirty="0"/>
          </a:p>
        </p:txBody>
      </p:sp>
    </p:spTree>
    <p:extLst>
      <p:ext uri="{BB962C8B-B14F-4D97-AF65-F5344CB8AC3E}">
        <p14:creationId xmlns:p14="http://schemas.microsoft.com/office/powerpoint/2010/main" val="2542380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2FC2-7E02-4D20-9FCE-4BC499CA1E2E}"/>
              </a:ext>
            </a:extLst>
          </p:cNvPr>
          <p:cNvSpPr>
            <a:spLocks noGrp="1"/>
          </p:cNvSpPr>
          <p:nvPr>
            <p:ph type="title"/>
          </p:nvPr>
        </p:nvSpPr>
        <p:spPr/>
        <p:txBody>
          <a:bodyPr/>
          <a:lstStyle/>
          <a:p>
            <a:r>
              <a:rPr lang="nl-NL" dirty="0"/>
              <a:t>Vragen?</a:t>
            </a:r>
          </a:p>
        </p:txBody>
      </p:sp>
      <p:sp>
        <p:nvSpPr>
          <p:cNvPr id="3" name="Tijdelijke aanduiding voor inhoud 2">
            <a:extLst>
              <a:ext uri="{FF2B5EF4-FFF2-40B4-BE49-F238E27FC236}">
                <a16:creationId xmlns:a16="http://schemas.microsoft.com/office/drawing/2014/main" id="{913D3A73-9732-465D-B991-497F837048F7}"/>
              </a:ext>
            </a:extLst>
          </p:cNvPr>
          <p:cNvSpPr>
            <a:spLocks noGrp="1"/>
          </p:cNvSpPr>
          <p:nvPr>
            <p:ph idx="1"/>
          </p:nvPr>
        </p:nvSpPr>
        <p:spPr>
          <a:xfrm>
            <a:off x="838200" y="1825625"/>
            <a:ext cx="4915486" cy="2183667"/>
          </a:xfrm>
        </p:spPr>
        <p:txBody>
          <a:bodyPr>
            <a:normAutofit fontScale="85000" lnSpcReduction="20000"/>
          </a:bodyPr>
          <a:lstStyle/>
          <a:p>
            <a:r>
              <a:rPr lang="nl-NL" dirty="0"/>
              <a:t>Feedback voor de leraar.</a:t>
            </a:r>
          </a:p>
          <a:p>
            <a:endParaRPr lang="nl-NL" dirty="0"/>
          </a:p>
          <a:p>
            <a:r>
              <a:rPr lang="nl-NL" dirty="0"/>
              <a:t>Activiteit volgende week:</a:t>
            </a:r>
            <a:br>
              <a:rPr lang="nl-NL" dirty="0"/>
            </a:br>
            <a:endParaRPr lang="nl-NL" dirty="0"/>
          </a:p>
          <a:p>
            <a:endParaRPr lang="nl-NL" dirty="0"/>
          </a:p>
          <a:p>
            <a:r>
              <a:rPr lang="nl-NL" dirty="0"/>
              <a:t>Tot volgende week!</a:t>
            </a:r>
          </a:p>
        </p:txBody>
      </p:sp>
      <p:pic>
        <p:nvPicPr>
          <p:cNvPr id="2050" name="Picture 2" descr="Afbeeldingsresultaat voor feedback">
            <a:extLst>
              <a:ext uri="{FF2B5EF4-FFF2-40B4-BE49-F238E27FC236}">
                <a16:creationId xmlns:a16="http://schemas.microsoft.com/office/drawing/2014/main" id="{1EBBDA23-EE22-4757-A95A-34CCA9500B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7050" y="2917458"/>
            <a:ext cx="4000500" cy="29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712070"/>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538</Words>
  <Application>Microsoft Office PowerPoint</Application>
  <PresentationFormat>Breedbeeld</PresentationFormat>
  <Paragraphs>49</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Calibri Light</vt:lpstr>
      <vt:lpstr>Kantoorthema</vt:lpstr>
      <vt:lpstr>Loopbaan en burgerschap  les 3</vt:lpstr>
      <vt:lpstr>Programma van vandaag</vt:lpstr>
      <vt:lpstr>Feedback geven de 4 G’s</vt:lpstr>
      <vt:lpstr>Feedback ontvangen</vt:lpstr>
      <vt:lpstr>Slechte voorbeelden</vt:lpstr>
      <vt:lpstr>Oefenen in de klas</vt:lpstr>
      <vt:lpstr>Oefenen in de klas</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Loopbaan en burgerschap  les 2</dc:title>
  <dc:creator>Solle, C.A.</dc:creator>
  <cp:lastModifiedBy>Carlien Solle</cp:lastModifiedBy>
  <cp:revision>11</cp:revision>
  <dcterms:created xsi:type="dcterms:W3CDTF">2017-09-22T09:44:38Z</dcterms:created>
  <dcterms:modified xsi:type="dcterms:W3CDTF">2018-04-23T12:47:59Z</dcterms:modified>
</cp:coreProperties>
</file>